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5"/>
  </p:notesMasterIdLst>
  <p:handoutMasterIdLst>
    <p:handoutMasterId r:id="rId16"/>
  </p:handoutMasterIdLst>
  <p:sldIdLst>
    <p:sldId id="854" r:id="rId5"/>
    <p:sldId id="861" r:id="rId6"/>
    <p:sldId id="859" r:id="rId7"/>
    <p:sldId id="860" r:id="rId8"/>
    <p:sldId id="857" r:id="rId9"/>
    <p:sldId id="858" r:id="rId10"/>
    <p:sldId id="745" r:id="rId11"/>
    <p:sldId id="855" r:id="rId12"/>
    <p:sldId id="826" r:id="rId13"/>
    <p:sldId id="856" r:id="rId1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2C64"/>
    <a:srgbClr val="32A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255"/>
    <p:restoredTop sz="96793"/>
  </p:normalViewPr>
  <p:slideViewPr>
    <p:cSldViewPr snapToObjects="1">
      <p:cViewPr varScale="1">
        <p:scale>
          <a:sx n="172" d="100"/>
          <a:sy n="172" d="100"/>
        </p:scale>
        <p:origin x="760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66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107" d="100"/>
          <a:sy n="107" d="100"/>
        </p:scale>
        <p:origin x="364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FB2AC-7E4F-8047-9193-854483C1A223}" type="datetimeFigureOut">
              <a:rPr lang="en-US" smtClean="0"/>
              <a:t>5/9/21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1CE209-2B77-6A4B-8F32-9DF4E1CE9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578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tiff>
</file>

<file path=ppt/media/image3.jpe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9567C9F-4D7F-5847-BD8F-556675060DA1}" type="datetimeFigureOut">
              <a:rPr lang="en-US" altLang="en-US"/>
              <a:pPr/>
              <a:t>5/9/21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5D6415B-586E-2B45-B637-70E4CB56C153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504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504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CFD365BF-ADBE-9B41-ABF1-832DDE2B814C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6528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7560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2663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1960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0348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7590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91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2191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27EDD166-DF5B-E640-90C2-FE28AE548D5C}" type="slidenum">
              <a:rPr lang="en-US" altLang="en-US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3319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590550"/>
            <a:ext cx="8839200" cy="40386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05F4A72-606B-984B-907B-5BEA9B53E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6876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 userDrawn="1"/>
        </p:nvSpPr>
        <p:spPr>
          <a:xfrm>
            <a:off x="152400" y="895350"/>
            <a:ext cx="6934200" cy="457200"/>
          </a:xfrm>
          <a:prstGeom prst="rect">
            <a:avLst/>
          </a:prstGeom>
        </p:spPr>
        <p:txBody>
          <a:bodyPr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US" sz="2800" dirty="0">
                <a:solidFill>
                  <a:schemeClr val="bg1"/>
                </a:solidFill>
              </a:rPr>
              <a:t>Click to edit Master title style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B43658-48CD-764C-86BF-302575415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2570" y="1121"/>
            <a:ext cx="8666629" cy="443198"/>
          </a:xfrm>
          <a:prstGeom prst="rect">
            <a:avLst/>
          </a:prstGeom>
        </p:spPr>
        <p:txBody>
          <a:bodyPr wrap="square" anchor="t"/>
          <a:lstStyle>
            <a:lvl1pPr algn="l">
              <a:lnSpc>
                <a:spcPct val="90000"/>
              </a:lnSpc>
              <a:defRPr sz="3200" b="0">
                <a:solidFill>
                  <a:schemeClr val="bg1"/>
                </a:solidFill>
                <a:latin typeface="Museo For Dell" pitchFamily="2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6F2A81-D24A-A44F-8915-B9DC7FC2A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D255CA6-4B6D-7842-85B8-A423C0C60A3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06103" y="552450"/>
            <a:ext cx="4191000" cy="40386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9264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5744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0CC6A0C-5777-6141-8161-40A51E54DA25}" type="datetimeFigureOut">
              <a:rPr lang="en-US" altLang="en-US"/>
              <a:pPr/>
              <a:t>5/9/21</a:t>
            </a:fld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B1B0572-E7E6-434E-BFB5-5CD3555E83A4}" type="slidenum">
              <a:rPr lang="en-US" altLang="en-US"/>
              <a:pPr/>
              <a:t>‹#›</a:t>
            </a:fld>
            <a:endParaRPr lang="en-US" altLang="en-US">
              <a:solidFill>
                <a:srgbClr val="88A4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25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1FA5FD1-732F-9047-B0F4-603D0EAC5CB0}" type="datetimeFigureOut">
              <a:rPr lang="en-US" altLang="en-US"/>
              <a:pPr/>
              <a:t>5/9/21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3DBB9D51-EA15-824B-AFBA-C5CFF763538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87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6D54B9-89B7-A248-9210-3C9346164D0F}" type="datetimeFigureOut">
              <a:rPr lang="en-US" altLang="en-US"/>
              <a:pPr/>
              <a:t>5/9/21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B5559CE1-75A0-2043-A1BB-26E32B46DEB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622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EBE5339B-726A-CF41-B4A0-6109F9D8F0EB}" type="datetimeFigureOut">
              <a:rPr lang="en-US" altLang="en-US"/>
              <a:pPr/>
              <a:t>5/9/21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5ED28FB-5F5E-B441-A1E3-774C424C6E3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398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sp>
        <p:nvSpPr>
          <p:cNvPr id="9" name="TextBox 11"/>
          <p:cNvSpPr txBox="1">
            <a:spLocks noChangeArrowheads="1"/>
          </p:cNvSpPr>
          <p:nvPr userDrawn="1"/>
        </p:nvSpPr>
        <p:spPr bwMode="auto">
          <a:xfrm>
            <a:off x="255588" y="4695825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‹#›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  <p:pic>
        <p:nvPicPr>
          <p:cNvPr id="12" name="Picture 10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Rectangle 13"/>
          <p:cNvSpPr>
            <a:spLocks noChangeArrowheads="1"/>
          </p:cNvSpPr>
          <p:nvPr userDrawn="1"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3469" r:id="rId1"/>
    <p:sldLayoutId id="2147493474" r:id="rId2"/>
    <p:sldLayoutId id="2147493586" r:id="rId3"/>
    <p:sldLayoutId id="2147493478" r:id="rId4"/>
    <p:sldLayoutId id="2147493475" r:id="rId5"/>
    <p:sldLayoutId id="2147493476" r:id="rId6"/>
    <p:sldLayoutId id="2147493477" r:id="rId7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E15D65-8053-1B4E-B089-18B4089AA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-1"/>
            <a:ext cx="9144001" cy="5143501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3075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6" name="TextBox 9"/>
          <p:cNvSpPr txBox="1">
            <a:spLocks noChangeArrowheads="1"/>
          </p:cNvSpPr>
          <p:nvPr/>
        </p:nvSpPr>
        <p:spPr bwMode="auto">
          <a:xfrm>
            <a:off x="-2" y="1"/>
            <a:ext cx="914400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3200" i="1" dirty="0"/>
              <a:t>E6156 – Topics in SW Engineering: Cloud Computing</a:t>
            </a:r>
          </a:p>
          <a:p>
            <a:pPr algn="ctr"/>
            <a:r>
              <a:rPr lang="en-US" altLang="en-US" sz="3200" i="1" dirty="0">
                <a:solidFill>
                  <a:srgbClr val="FFFF00"/>
                </a:solidFill>
              </a:rPr>
              <a:t>Lecture 1: Microservices, REST, OAuth2, Containers</a:t>
            </a:r>
          </a:p>
        </p:txBody>
      </p:sp>
      <p:sp>
        <p:nvSpPr>
          <p:cNvPr id="3077" name="TextBox 10"/>
          <p:cNvSpPr txBox="1">
            <a:spLocks noChangeArrowheads="1"/>
          </p:cNvSpPr>
          <p:nvPr/>
        </p:nvSpPr>
        <p:spPr bwMode="auto">
          <a:xfrm>
            <a:off x="0" y="4732991"/>
            <a:ext cx="9144000" cy="36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>
              <a:lnSpc>
                <a:spcPts val="2400"/>
              </a:lnSpc>
            </a:pPr>
            <a:r>
              <a:rPr lang="en-US" altLang="en-US" sz="1200" i="1" dirty="0">
                <a:solidFill>
                  <a:schemeClr val="bg1"/>
                </a:solidFill>
              </a:rPr>
              <a:t>© Donald F. Ferguson, 2021</a:t>
            </a:r>
          </a:p>
        </p:txBody>
      </p:sp>
    </p:spTree>
    <p:extLst>
      <p:ext uri="{BB962C8B-B14F-4D97-AF65-F5344CB8AC3E}">
        <p14:creationId xmlns:p14="http://schemas.microsoft.com/office/powerpoint/2010/main" val="2037995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Introduction and Overview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BAB4F1FA-79DB-4440-889D-6A49677959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10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711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Introduction to Microservices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D44F49-DC3C-014E-8436-0913E2B9C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2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047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Introduction to REST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D44F49-DC3C-014E-8436-0913E2B9C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3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18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Introduction to OAuth 2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D44F49-DC3C-014E-8436-0913E2B9C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4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208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FC8F91-D1AB-C24E-A648-7E60477E7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Containers/Docker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498293-F9C6-C240-84C5-2F5AAD1CC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" y="742950"/>
            <a:ext cx="8989493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488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64441B-1C03-FA41-BF37-97DDBF936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887517"/>
            <a:ext cx="3886200" cy="37416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13F5ECF-ADF8-8D45-8810-5465F1843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Login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8AACE5-62F5-9148-A644-397D1B5E2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4269"/>
            <a:ext cx="4992880" cy="404185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F092BB4-987B-4449-A086-0FB76EFC729E}"/>
              </a:ext>
            </a:extLst>
          </p:cNvPr>
          <p:cNvSpPr/>
          <p:nvPr/>
        </p:nvSpPr>
        <p:spPr>
          <a:xfrm>
            <a:off x="0" y="444319"/>
            <a:ext cx="80049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developers.google.com</a:t>
            </a:r>
            <a:r>
              <a:rPr lang="en-US" dirty="0"/>
              <a:t>/identity/sign-in/web/server-side-flow</a:t>
            </a:r>
          </a:p>
        </p:txBody>
      </p:sp>
    </p:spTree>
    <p:extLst>
      <p:ext uri="{BB962C8B-B14F-4D97-AF65-F5344CB8AC3E}">
        <p14:creationId xmlns:p14="http://schemas.microsoft.com/office/powerpoint/2010/main" val="604715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We will start in a couple of minutes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84D44F49-DC3C-014E-8436-0913E2B9C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7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1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1" descr="16x9_BG-0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86300"/>
            <a:ext cx="9144000" cy="4572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endParaRPr lang="en-US" altLang="en-US">
              <a:solidFill>
                <a:srgbClr val="E6B9B8"/>
              </a:solidFill>
            </a:endParaRPr>
          </a:p>
        </p:txBody>
      </p:sp>
      <p:pic>
        <p:nvPicPr>
          <p:cNvPr id="10243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4803775"/>
            <a:ext cx="1827213" cy="22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4" name="TextBox 8"/>
          <p:cNvSpPr txBox="1">
            <a:spLocks noChangeArrowheads="1"/>
          </p:cNvSpPr>
          <p:nvPr/>
        </p:nvSpPr>
        <p:spPr bwMode="auto">
          <a:xfrm>
            <a:off x="0" y="1733550"/>
            <a:ext cx="9144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800" i="1" dirty="0">
                <a:solidFill>
                  <a:schemeClr val="bg1"/>
                </a:solidFill>
              </a:rPr>
              <a:t>Contents and Agenda</a:t>
            </a:r>
            <a:endParaRPr lang="en-US" altLang="en-US" sz="1600" i="1" dirty="0">
              <a:solidFill>
                <a:schemeClr val="bg1"/>
              </a:solidFill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FBE7C36A-8239-E942-9EC1-D89301D1A6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718692"/>
            <a:ext cx="6781800" cy="392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fld id="{0EE15EB3-3077-C740-8089-CCA1B2033312}" type="slidenum">
              <a:rPr lang="en-US" altLang="en-US" sz="1050" b="1">
                <a:solidFill>
                  <a:schemeClr val="bg1"/>
                </a:solidFill>
              </a:rPr>
              <a:pPr/>
              <a:t>8</a:t>
            </a:fld>
            <a:r>
              <a:rPr lang="en-US" altLang="en-US" sz="1050" b="1" dirty="0">
                <a:solidFill>
                  <a:schemeClr val="bg1"/>
                </a:solidFill>
              </a:rPr>
              <a:t> </a:t>
            </a:r>
            <a:r>
              <a:rPr lang="en-US" altLang="en-US" sz="1050" dirty="0">
                <a:solidFill>
                  <a:schemeClr val="bg1"/>
                </a:solidFill>
              </a:rPr>
              <a:t>|</a:t>
            </a:r>
            <a:r>
              <a:rPr lang="en-US" altLang="en-US" sz="1050" b="1" dirty="0">
                <a:solidFill>
                  <a:schemeClr val="bg1"/>
                </a:solidFill>
              </a:rPr>
              <a:t> E6156 – Topics in SW Engineering: Cloud Computing: </a:t>
            </a:r>
            <a:r>
              <a:rPr lang="en-US" altLang="en-US" sz="1050" i="1" dirty="0">
                <a:solidFill>
                  <a:schemeClr val="bg1"/>
                </a:solidFill>
              </a:rPr>
              <a:t>Lecture 1 – Introduction, Course Overview, Concepts</a:t>
            </a:r>
            <a:br>
              <a:rPr lang="en-US" altLang="en-US" sz="1050" i="1" baseline="0" dirty="0">
                <a:solidFill>
                  <a:schemeClr val="bg1"/>
                </a:solidFill>
              </a:rPr>
            </a:br>
            <a:r>
              <a:rPr lang="de-DE" altLang="en-US" sz="900" i="1" dirty="0">
                <a:solidFill>
                  <a:schemeClr val="bg1"/>
                </a:solidFill>
              </a:rPr>
              <a:t>© Donald F. Ferguson, 2021</a:t>
            </a:r>
            <a:endParaRPr lang="en-US" altLang="en-US" sz="9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36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6E103B-9592-8A4C-AF7E-2678BD900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 and Agenda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79CA6FE6-E9C9-E742-9219-D4E0DCAE53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4976620"/>
              </p:ext>
            </p:extLst>
          </p:nvPr>
        </p:nvGraphicFramePr>
        <p:xfrm>
          <a:off x="153115" y="590550"/>
          <a:ext cx="8588808" cy="388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5210">
                  <a:extLst>
                    <a:ext uri="{9D8B030D-6E8A-4147-A177-3AD203B41FA5}">
                      <a16:colId xmlns:a16="http://schemas.microsoft.com/office/drawing/2014/main" val="3074886637"/>
                    </a:ext>
                  </a:extLst>
                </a:gridCol>
                <a:gridCol w="4191000">
                  <a:extLst>
                    <a:ext uri="{9D8B030D-6E8A-4147-A177-3AD203B41FA5}">
                      <a16:colId xmlns:a16="http://schemas.microsoft.com/office/drawing/2014/main" val="374307112"/>
                    </a:ext>
                  </a:extLst>
                </a:gridCol>
                <a:gridCol w="1752598">
                  <a:extLst>
                    <a:ext uri="{9D8B030D-6E8A-4147-A177-3AD203B41FA5}">
                      <a16:colId xmlns:a16="http://schemas.microsoft.com/office/drawing/2014/main" val="40605253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Topic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Subtopics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162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Overview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About your instructor.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Syllabus.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Logistics.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Projects and grading.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1:10 – 1:30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4809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Core Concepts (I)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IaaS, CaaS, SaaS, PaaS, ... ...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IaaS: Some details.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Full-stack, web application architecture.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Microservices.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1:30 – 2:15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08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2:15 – 2:20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3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Demo,</a:t>
                      </a:r>
                    </a:p>
                    <a:p>
                      <a:r>
                        <a:rPr lang="en-US" sz="1400" dirty="0"/>
                        <a:t>Code walkthrough,</a:t>
                      </a:r>
                    </a:p>
                    <a:p>
                      <a:r>
                        <a:rPr lang="en-US" sz="1400" dirty="0"/>
                        <a:t>... 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PyCharm, microservice application code, ... ...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WebStorm, Angular CLI, Bootstrap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EC2 setup and configuration. GitHub. ... 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2:20 – 3:00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9473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Next steps</a:t>
                      </a:r>
                    </a:p>
                    <a:p>
                      <a:r>
                        <a:rPr lang="en-US" sz="1400" dirty="0"/>
                        <a:t>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Project team formation.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/>
                        <a:t>Individual project.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3:00 – 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1179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9218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sharepoint/v3/fields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purl.org/dc/terms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54455</TotalTime>
  <Words>354</Words>
  <Application>Microsoft Macintosh PowerPoint</Application>
  <PresentationFormat>On-screen Show (16:9)</PresentationFormat>
  <Paragraphs>55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Museo For Dell</vt:lpstr>
      <vt:lpstr>Office Theme</vt:lpstr>
      <vt:lpstr>PowerPoint Presentation</vt:lpstr>
      <vt:lpstr>PowerPoint Presentation</vt:lpstr>
      <vt:lpstr>PowerPoint Presentation</vt:lpstr>
      <vt:lpstr>PowerPoint Presentation</vt:lpstr>
      <vt:lpstr>Containers/Docker</vt:lpstr>
      <vt:lpstr>Google Login</vt:lpstr>
      <vt:lpstr>PowerPoint Presentation</vt:lpstr>
      <vt:lpstr>PowerPoint Presentation</vt:lpstr>
      <vt:lpstr>Contents and Agenda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Donald Ferguson</cp:lastModifiedBy>
  <cp:revision>563</cp:revision>
  <cp:lastPrinted>2018-11-15T21:01:50Z</cp:lastPrinted>
  <dcterms:created xsi:type="dcterms:W3CDTF">2010-04-12T23:12:02Z</dcterms:created>
  <dcterms:modified xsi:type="dcterms:W3CDTF">2021-05-11T16:55:07Z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